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Bebas Neue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/IUZxNhVSYl6Dx11nTi4C8qEJ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BebasNeue-regular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5d3243505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95d3243505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no-NO">
                <a:solidFill>
                  <a:srgbClr val="000000"/>
                </a:solidFill>
              </a:rPr>
              <a:t>VI kjemper for alle menneskers rett til å leve og utvikle seg som hele mennesker </a:t>
            </a:r>
            <a:br>
              <a:rPr i="1" lang="no-NO">
                <a:solidFill>
                  <a:srgbClr val="000000"/>
                </a:solidFill>
              </a:rPr>
            </a:br>
            <a:r>
              <a:rPr lang="no-NO">
                <a:solidFill>
                  <a:srgbClr val="000000"/>
                </a:solidFill>
              </a:rPr>
              <a:t>Vi skaper trygge og åpne fellesskap hvor unge blir bekreftet, sett og hørt. Vi retter oss mot alle unge, men har særlig fokus på å inkludere unge i risikosonen for utenforskap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" name="Google Shape;94;g95d3243505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5d3243505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95d3243505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95d3243505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no-NO" sz="3200">
                <a:solidFill>
                  <a:srgbClr val="000000"/>
                </a:solidFill>
              </a:rPr>
              <a:t>ØY</a:t>
            </a:r>
            <a:r>
              <a:rPr lang="no-NO" sz="200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Drop inn” til → eierskap &amp; tilhørighet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AutoNum type="arabicPeriod"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-342900" lvl="2" marL="1257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no-NO" sz="2400">
                <a:solidFill>
                  <a:schemeClr val="lt1"/>
                </a:solidFill>
              </a:rPr>
              <a:t>og støtte til selv å ta makten over egen fremtid</a:t>
            </a:r>
            <a:endParaRPr/>
          </a:p>
          <a:p>
            <a:pPr indent="-342900" lvl="2" marL="1257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no-NO" sz="2400">
                <a:solidFill>
                  <a:schemeClr val="lt1"/>
                </a:solidFill>
              </a:rPr>
              <a:t>Styrke selvfølelse og fremtidstro</a:t>
            </a:r>
            <a:endParaRPr/>
          </a:p>
          <a:p>
            <a:pPr indent="-139700" lvl="2" marL="1257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-5143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/>
            </a:pPr>
            <a:r>
              <a:rPr lang="no-NO" sz="3200">
                <a:solidFill>
                  <a:schemeClr val="lt1"/>
                </a:solidFill>
              </a:rPr>
              <a:t>SELVSTENDIGHET</a:t>
            </a:r>
            <a:endParaRPr/>
          </a:p>
          <a:p>
            <a:pPr indent="-514350" lvl="2" marL="142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no-NO" sz="2400">
                <a:solidFill>
                  <a:schemeClr val="lt1"/>
                </a:solidFill>
              </a:rPr>
              <a:t>til å ta ansvar for eget liv og egne valg</a:t>
            </a:r>
            <a:endParaRPr/>
          </a:p>
          <a:p>
            <a:pPr indent="-514350" lvl="2" marL="142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no-NO" sz="2400">
                <a:solidFill>
                  <a:schemeClr val="lt1"/>
                </a:solidFill>
              </a:rPr>
              <a:t>til å ta sin rettmessig plass i samfunnet</a:t>
            </a:r>
            <a:endParaRPr/>
          </a:p>
          <a:p>
            <a:pPr indent="-514350" lvl="2" marL="142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no-NO" sz="2400">
                <a:solidFill>
                  <a:schemeClr val="lt1"/>
                </a:solidFill>
              </a:rPr>
              <a:t>Vær deg selv – stå opp for andre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no-NO" sz="2000">
                <a:solidFill>
                  <a:schemeClr val="lt1"/>
                </a:solidFill>
                <a:highlight>
                  <a:srgbClr val="000000"/>
                </a:highlight>
                <a:latin typeface="Bebas Neue"/>
                <a:ea typeface="Bebas Neue"/>
                <a:cs typeface="Bebas Neue"/>
                <a:sym typeface="Bebas Neue"/>
              </a:rPr>
              <a:t>KOMPETANSE, relasjonsbygging, Framtidstro</a:t>
            </a:r>
            <a:endParaRPr sz="2000"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sz="2000">
                <a:solidFill>
                  <a:srgbClr val="FFFFFF"/>
                </a:solidFill>
                <a:highlight>
                  <a:srgbClr val="000000"/>
                </a:highlight>
                <a:latin typeface="Bebas Neue"/>
                <a:ea typeface="Bebas Neue"/>
                <a:cs typeface="Bebas Neue"/>
                <a:sym typeface="Bebas Neue"/>
              </a:rPr>
              <a:t>Ressursmobilisering, kunnskRessursmobilisering, kunnskapsutveksling, rekruttering &amp; inkludering </a:t>
            </a:r>
            <a:endParaRPr sz="200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t/>
            </a:r>
            <a:endParaRPr sz="8000">
              <a:solidFill>
                <a:srgbClr val="FFFFFF"/>
              </a:solidFill>
              <a:highlight>
                <a:srgbClr val="000000"/>
              </a:highlight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000">
                <a:solidFill>
                  <a:srgbClr val="FFFFFF"/>
                </a:solidFill>
                <a:highlight>
                  <a:srgbClr val="000000"/>
                </a:highlight>
                <a:latin typeface="Bebas Neue"/>
                <a:ea typeface="Bebas Neue"/>
                <a:cs typeface="Bebas Neue"/>
                <a:sym typeface="Bebas Neue"/>
              </a:rPr>
              <a:t>apsutveksling, rekruttering &amp; inkludering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no-NO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Jobb hardt – gjør det du elsker – ikke la noen si at du ikke kan!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no-NO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blir det mulig for unge mennesker å forandre verden.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lysbil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ittel og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19200" y="-381000"/>
            <a:ext cx="13716000" cy="77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5d3243505_0_169"/>
          <p:cNvSpPr txBox="1"/>
          <p:nvPr/>
        </p:nvSpPr>
        <p:spPr>
          <a:xfrm>
            <a:off x="-739700" y="4399550"/>
            <a:ext cx="13302600" cy="1628700"/>
          </a:xfrm>
          <a:prstGeom prst="rect">
            <a:avLst/>
          </a:prstGeom>
          <a:solidFill>
            <a:schemeClr val="dk1">
              <a:alpha val="2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Oppdrag</a:t>
            </a:r>
            <a:b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b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b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endParaRPr b="0" i="0" sz="2000" u="none" cap="none" strike="noStrike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7" name="Google Shape;97;g95d3243505_0_169"/>
          <p:cNvSpPr txBox="1"/>
          <p:nvPr/>
        </p:nvSpPr>
        <p:spPr>
          <a:xfrm>
            <a:off x="488100" y="4865100"/>
            <a:ext cx="112158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5d3243505_0_162"/>
          <p:cNvSpPr txBox="1"/>
          <p:nvPr/>
        </p:nvSpPr>
        <p:spPr>
          <a:xfrm>
            <a:off x="-628800" y="4287725"/>
            <a:ext cx="13302599" cy="1883400"/>
          </a:xfrm>
          <a:prstGeom prst="rect">
            <a:avLst/>
          </a:prstGeom>
          <a:solidFill>
            <a:schemeClr val="dk1">
              <a:alpha val="2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Etablering</a:t>
            </a:r>
            <a:b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endParaRPr b="0" i="0" sz="2000" u="none" cap="none" strike="noStrike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104" name="Google Shape;104;g95d3243505_0_162"/>
          <p:cNvGrpSpPr/>
          <p:nvPr/>
        </p:nvGrpSpPr>
        <p:grpSpPr>
          <a:xfrm>
            <a:off x="2791948" y="2352115"/>
            <a:ext cx="6461104" cy="1440600"/>
            <a:chOff x="1086" y="1253011"/>
            <a:chExt cx="6461104" cy="1440600"/>
          </a:xfrm>
        </p:grpSpPr>
        <p:sp>
          <p:nvSpPr>
            <p:cNvPr id="105" name="Google Shape;105;g95d3243505_0_162"/>
            <p:cNvSpPr/>
            <p:nvPr/>
          </p:nvSpPr>
          <p:spPr>
            <a:xfrm>
              <a:off x="1086" y="1253011"/>
              <a:ext cx="1440600" cy="1440600"/>
            </a:xfrm>
            <a:prstGeom prst="ellipse">
              <a:avLst/>
            </a:prstGeom>
            <a:solidFill>
              <a:srgbClr val="4F81BD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95d3243505_0_162"/>
            <p:cNvSpPr txBox="1"/>
            <p:nvPr/>
          </p:nvSpPr>
          <p:spPr>
            <a:xfrm>
              <a:off x="212070" y="1463995"/>
              <a:ext cx="1018800" cy="101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r>
                <a:rPr b="0" i="0" lang="no-NO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Virkelighet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95d3243505_0_162"/>
            <p:cNvSpPr/>
            <p:nvPr/>
          </p:nvSpPr>
          <p:spPr>
            <a:xfrm>
              <a:off x="1558756" y="1555555"/>
              <a:ext cx="835500" cy="835500"/>
            </a:xfrm>
            <a:prstGeom prst="mathPlus">
              <a:avLst>
                <a:gd fmla="val 23520" name="adj1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95d3243505_0_162"/>
            <p:cNvSpPr txBox="1"/>
            <p:nvPr/>
          </p:nvSpPr>
          <p:spPr>
            <a:xfrm>
              <a:off x="1669515" y="1875088"/>
              <a:ext cx="614100" cy="1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95d3243505_0_162"/>
            <p:cNvSpPr/>
            <p:nvPr/>
          </p:nvSpPr>
          <p:spPr>
            <a:xfrm>
              <a:off x="2511338" y="1253011"/>
              <a:ext cx="1440600" cy="1440600"/>
            </a:xfrm>
            <a:prstGeom prst="ellipse">
              <a:avLst/>
            </a:prstGeom>
            <a:solidFill>
              <a:srgbClr val="4F81BD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95d3243505_0_162"/>
            <p:cNvSpPr txBox="1"/>
            <p:nvPr/>
          </p:nvSpPr>
          <p:spPr>
            <a:xfrm>
              <a:off x="2722322" y="1463995"/>
              <a:ext cx="1018800" cy="101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r>
                <a:rPr b="0" i="0" lang="no-NO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Identitet og oppdrag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95d3243505_0_162"/>
            <p:cNvSpPr/>
            <p:nvPr/>
          </p:nvSpPr>
          <p:spPr>
            <a:xfrm>
              <a:off x="4069008" y="1555555"/>
              <a:ext cx="835500" cy="8355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95d3243505_0_162"/>
            <p:cNvSpPr txBox="1"/>
            <p:nvPr/>
          </p:nvSpPr>
          <p:spPr>
            <a:xfrm>
              <a:off x="4179767" y="1727688"/>
              <a:ext cx="6141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95d3243505_0_162"/>
            <p:cNvSpPr/>
            <p:nvPr/>
          </p:nvSpPr>
          <p:spPr>
            <a:xfrm>
              <a:off x="5021590" y="1253011"/>
              <a:ext cx="1440600" cy="1440600"/>
            </a:xfrm>
            <a:prstGeom prst="ellipse">
              <a:avLst/>
            </a:prstGeom>
            <a:solidFill>
              <a:srgbClr val="4F81BD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95d3243505_0_162"/>
            <p:cNvSpPr txBox="1"/>
            <p:nvPr/>
          </p:nvSpPr>
          <p:spPr>
            <a:xfrm>
              <a:off x="5232574" y="1463995"/>
              <a:ext cx="1018800" cy="101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alibri"/>
                <a:buNone/>
              </a:pPr>
              <a:r>
                <a:rPr b="0" i="0" lang="no-NO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Handling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1" name="Google Shape;12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8805" y="-1054204"/>
            <a:ext cx="13449610" cy="896640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-686425" y="4592300"/>
            <a:ext cx="13302600" cy="1578900"/>
          </a:xfrm>
          <a:prstGeom prst="rect">
            <a:avLst/>
          </a:prstGeom>
          <a:solidFill>
            <a:schemeClr val="dk1">
              <a:alpha val="2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FØRST HVEM – SÅ HVA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4338" y="6171193"/>
            <a:ext cx="2977662" cy="67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t bilde som inneholder person, tre, utendørs, bakke&#10;&#10;Automatisk generert beskrivelse" id="130" name="Google Shape;13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5927"/>
            <a:ext cx="12356123" cy="823741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150" y="3612600"/>
            <a:ext cx="12356100" cy="1493400"/>
          </a:xfrm>
          <a:prstGeom prst="rect">
            <a:avLst/>
          </a:prstGeom>
          <a:solidFill>
            <a:schemeClr val="dk1">
              <a:alpha val="2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no-NO" sz="8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CREDIBLE  MESSENGERS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4338" y="6171193"/>
            <a:ext cx="2977662" cy="67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35000"/>
            <a:ext cx="12192000" cy="8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4338" y="6171193"/>
            <a:ext cx="2977662" cy="67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-164100" y="4157425"/>
            <a:ext cx="12356100" cy="1863900"/>
          </a:xfrm>
          <a:prstGeom prst="rect">
            <a:avLst/>
          </a:prstGeom>
          <a:solidFill>
            <a:schemeClr val="dk1">
              <a:alpha val="2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Radikale på samarbeid</a:t>
            </a:r>
            <a:br>
              <a:rPr b="0" i="0" lang="no-NO" sz="90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endParaRPr b="0" i="0" sz="8000" u="none" cap="none" strike="noStrike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19200" y="-381000"/>
            <a:ext cx="13716000" cy="77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BD05935C34544D982BFFFDEAEE9488" ma:contentTypeVersion="12" ma:contentTypeDescription="Opprett et nytt dokument." ma:contentTypeScope="" ma:versionID="1a90791e7a7d56bd482742d462d02f86">
  <xsd:schema xmlns:xsd="http://www.w3.org/2001/XMLSchema" xmlns:xs="http://www.w3.org/2001/XMLSchema" xmlns:p="http://schemas.microsoft.com/office/2006/metadata/properties" xmlns:ns2="f54f68dc-f75c-4366-9f12-72f14565fbef" xmlns:ns3="02e9fa6f-4654-4ea0-9bc2-1e612539323e" targetNamespace="http://schemas.microsoft.com/office/2006/metadata/properties" ma:root="true" ma:fieldsID="4dfc11b3b3b200fc1bc51b6e7e4f6601" ns2:_="" ns3:_="">
    <xsd:import namespace="f54f68dc-f75c-4366-9f12-72f14565fbef"/>
    <xsd:import namespace="02e9fa6f-4654-4ea0-9bc2-1e6125393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f68dc-f75c-4366-9f12-72f14565f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9fa6f-4654-4ea0-9bc2-1e6125393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B71D37-1AAD-42C4-9AEE-7BDEF2DA2224}"/>
</file>

<file path=customXml/itemProps2.xml><?xml version="1.0" encoding="utf-8"?>
<ds:datastoreItem xmlns:ds="http://schemas.openxmlformats.org/officeDocument/2006/customXml" ds:itemID="{DF0ECA60-8B44-4D42-8209-CE705DF945C7}"/>
</file>

<file path=customXml/itemProps3.xml><?xml version="1.0" encoding="utf-8"?>
<ds:datastoreItem xmlns:ds="http://schemas.openxmlformats.org/officeDocument/2006/customXml" ds:itemID="{88464ECF-251C-4E26-8BBE-AE80A07DF34E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Øivind Mehl Landmark</dc:creator>
  <dcterms:created xsi:type="dcterms:W3CDTF">2020-01-19T13:26:23Z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0x01010098BD05935C34544D982BFFFDEAEE9488</vt:lpwstr>
  </property>
</Properties>
</file>