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71" r:id="rId6"/>
    <p:sldId id="270" r:id="rId7"/>
    <p:sldId id="259" r:id="rId8"/>
    <p:sldId id="257" r:id="rId9"/>
    <p:sldId id="260" r:id="rId10"/>
    <p:sldId id="262" r:id="rId11"/>
    <p:sldId id="264" r:id="rId12"/>
    <p:sldId id="263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9CB8C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Dale Hauger" userId="faf83bc7-bb0b-45d4-ada1-7e1bccf725fe" providerId="ADAL" clId="{778F0C58-FDD2-4B85-84B7-282739709B70}"/>
    <pc:docChg chg="delSld modSld">
      <pc:chgData name="Janne Dale Hauger" userId="faf83bc7-bb0b-45d4-ada1-7e1bccf725fe" providerId="ADAL" clId="{778F0C58-FDD2-4B85-84B7-282739709B70}" dt="2020-10-20T12:48:54.593" v="1" actId="47"/>
      <pc:docMkLst>
        <pc:docMk/>
      </pc:docMkLst>
      <pc:sldChg chg="modSp mod">
        <pc:chgData name="Janne Dale Hauger" userId="faf83bc7-bb0b-45d4-ada1-7e1bccf725fe" providerId="ADAL" clId="{778F0C58-FDD2-4B85-84B7-282739709B70}" dt="2020-10-20T10:45:58.681" v="0" actId="5793"/>
        <pc:sldMkLst>
          <pc:docMk/>
          <pc:sldMk cId="1897858644" sldId="257"/>
        </pc:sldMkLst>
        <pc:spChg chg="mod">
          <ac:chgData name="Janne Dale Hauger" userId="faf83bc7-bb0b-45d4-ada1-7e1bccf725fe" providerId="ADAL" clId="{778F0C58-FDD2-4B85-84B7-282739709B70}" dt="2020-10-20T10:45:58.681" v="0" actId="5793"/>
          <ac:spMkLst>
            <pc:docMk/>
            <pc:sldMk cId="1897858644" sldId="257"/>
            <ac:spMk id="3" creationId="{00000000-0000-0000-0000-000000000000}"/>
          </ac:spMkLst>
        </pc:spChg>
      </pc:sldChg>
      <pc:sldChg chg="del">
        <pc:chgData name="Janne Dale Hauger" userId="faf83bc7-bb0b-45d4-ada1-7e1bccf725fe" providerId="ADAL" clId="{778F0C58-FDD2-4B85-84B7-282739709B70}" dt="2020-10-20T12:48:54.593" v="1" actId="47"/>
        <pc:sldMkLst>
          <pc:docMk/>
          <pc:sldMk cId="1287310314" sldId="268"/>
        </pc:sldMkLst>
      </pc:sldChg>
    </pc:docChg>
  </pc:docChgLst>
  <pc:docChgLst>
    <pc:chgData name="Amund" userId="69b1c859-d223-4e54-932e-1a72e94d0418" providerId="ADAL" clId="{7358A732-2415-48F3-92D5-49C4B7568CD9}"/>
    <pc:docChg chg="modSld">
      <pc:chgData name="Amund" userId="69b1c859-d223-4e54-932e-1a72e94d0418" providerId="ADAL" clId="{7358A732-2415-48F3-92D5-49C4B7568CD9}" dt="2020-10-11T11:29:21.125" v="18" actId="255"/>
      <pc:docMkLst>
        <pc:docMk/>
      </pc:docMkLst>
      <pc:sldChg chg="modSp mod">
        <pc:chgData name="Amund" userId="69b1c859-d223-4e54-932e-1a72e94d0418" providerId="ADAL" clId="{7358A732-2415-48F3-92D5-49C4B7568CD9}" dt="2020-10-11T11:29:21.125" v="18" actId="255"/>
        <pc:sldMkLst>
          <pc:docMk/>
          <pc:sldMk cId="1897858644" sldId="257"/>
        </pc:sldMkLst>
        <pc:spChg chg="mod">
          <ac:chgData name="Amund" userId="69b1c859-d223-4e54-932e-1a72e94d0418" providerId="ADAL" clId="{7358A732-2415-48F3-92D5-49C4B7568CD9}" dt="2020-10-11T11:29:21.125" v="18" actId="255"/>
          <ac:spMkLst>
            <pc:docMk/>
            <pc:sldMk cId="1897858644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933F-EEB1-40CF-9B7B-743800DFC74D}" type="datetimeFigureOut">
              <a:rPr lang="nb-NO" smtClean="0"/>
              <a:t>20.10.2020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5C269-F051-4CD3-A754-84456A7FD0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16E-660E-44DD-9B37-6B85FAA52E8B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9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B7F-CC5B-4964-9DD7-53E293DADFFD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45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4F3B-7E40-4293-93CD-1AAD27675B15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3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814B-BDCB-49C1-92B4-C60561757F0E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13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F41-4310-48D8-8BB1-42C2C47F0D89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6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D1D-4732-4F0C-B053-AEC7CC6A152A}" type="datetime1">
              <a:rPr lang="nb-NO" smtClean="0"/>
              <a:t>20.10.2020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0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FC7-DFEE-4EC5-B65A-B6DBEA6F62F4}" type="datetime1">
              <a:rPr lang="nb-NO" smtClean="0"/>
              <a:t>20.10.2020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EEE5-09ED-48CA-BF02-630C5EFF2938}" type="datetime1">
              <a:rPr lang="nb-NO" smtClean="0"/>
              <a:t>20.10.2020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10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9F99-C01D-4643-9C3B-995F45297AA6}" type="datetime1">
              <a:rPr lang="nb-NO" smtClean="0"/>
              <a:t>20.10.2020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54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9DEC-DBF0-497A-AB84-3186B3F29A5E}" type="datetime1">
              <a:rPr lang="nb-NO" smtClean="0"/>
              <a:t>20.10.2020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61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160-0564-4AB0-B167-8D67CDC5ADD5}" type="datetime1">
              <a:rPr lang="nb-NO" smtClean="0"/>
              <a:t>20.10.2020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0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EB0D-9D9B-415B-AE78-57A27EBB3D0A}" type="datetime1">
              <a:rPr lang="nb-NO" smtClean="0"/>
              <a:t>20.10.2020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Lars U. Kobro - www.usn.no/sesam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5473-40F8-4232-A4D5-E11E85C6C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4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6" y="2825750"/>
            <a:ext cx="10258425" cy="29337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14399" y="314960"/>
            <a:ext cx="9997440" cy="235712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377" y="704243"/>
            <a:ext cx="1166170" cy="109087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39" y="450972"/>
            <a:ext cx="4124557" cy="208509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017" y="704243"/>
            <a:ext cx="1166170" cy="1090874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783906" y="5913120"/>
            <a:ext cx="739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Lars Ueland Kobro – senterleder/seniorforsker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647034" y="5913120"/>
            <a:ext cx="739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www.usn.no/sesam</a:t>
            </a: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</p:spTree>
    <p:extLst>
      <p:ext uri="{BB962C8B-B14F-4D97-AF65-F5344CB8AC3E}">
        <p14:creationId xmlns:p14="http://schemas.microsoft.com/office/powerpoint/2010/main" val="213956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1163" y="365125"/>
            <a:ext cx="10862637" cy="1325563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Belønning/anerkjennelse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1163" y="1825625"/>
            <a:ext cx="10862637" cy="435133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Anerkjenner vi feil – som det kan læres av?</a:t>
            </a:r>
          </a:p>
          <a:p>
            <a:r>
              <a:rPr lang="nb-NO" sz="2400" dirty="0">
                <a:solidFill>
                  <a:schemeClr val="bg1"/>
                </a:solidFill>
              </a:rPr>
              <a:t>Belønner dere «kjetterske» tanker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(– </a:t>
            </a:r>
            <a:r>
              <a:rPr lang="nb-NO" sz="2400" i="1" dirty="0">
                <a:solidFill>
                  <a:schemeClr val="bg1"/>
                </a:solidFill>
              </a:rPr>
              <a:t>keiseren har jo ikke klær på!)</a:t>
            </a:r>
          </a:p>
          <a:p>
            <a:r>
              <a:rPr lang="nb-NO" sz="2400" dirty="0">
                <a:solidFill>
                  <a:schemeClr val="bg1"/>
                </a:solidFill>
              </a:rPr>
              <a:t>Symboler, ritualer, rutiner for å «skryte» av nyskapende praksis.</a:t>
            </a:r>
          </a:p>
          <a:p>
            <a:r>
              <a:rPr lang="nb-NO" sz="2400" dirty="0">
                <a:solidFill>
                  <a:schemeClr val="bg1"/>
                </a:solidFill>
              </a:rPr>
              <a:t>Signalisere den store betydningen av at enkeltpersoner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eller team anstrenger seg for å bidra til måloppnåelse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for organisasjonen </a:t>
            </a:r>
          </a:p>
          <a:p>
            <a:r>
              <a:rPr lang="nb-NO" sz="2400" dirty="0">
                <a:solidFill>
                  <a:schemeClr val="bg1"/>
                </a:solidFill>
              </a:rPr>
              <a:t>Innovasjon er avhengig av enkeltmenneskers personlige motivasjon. Organisasjoner innovere ikke – mennesker gjør. Incentiver for innovasjon må derfor treffe den enkelte «hjemme»!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endParaRPr lang="nb-NO" sz="2400" dirty="0">
              <a:solidFill>
                <a:schemeClr val="bg1"/>
              </a:solidFill>
            </a:endParaRP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38" y="1778599"/>
            <a:ext cx="2901211" cy="254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857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Verktøy, system og 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90494"/>
            <a:ext cx="10515600" cy="4351338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Finne og bruke praktiske innovasjonsmetoder fleksibelt – i egen kontekst.</a:t>
            </a:r>
          </a:p>
          <a:p>
            <a:r>
              <a:rPr lang="nb-NO" sz="2400" dirty="0">
                <a:solidFill>
                  <a:schemeClr val="bg1"/>
                </a:solidFill>
              </a:rPr>
              <a:t>Naivt å tro at innovasjon skjer av seg selv, bare av god vilje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er alle sosialisert inn i en NPM-logikk med vekt på seksjonering og kontroll. Våre raske tanker er tilbakeskuende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må finne eller utvikle ny tankekart, nye praktiske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arbeidsmodeller og verktøy som peker framover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888" l="350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934">
            <a:off x="7833723" y="2816352"/>
            <a:ext cx="3843513" cy="38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1163" y="365125"/>
            <a:ext cx="10862637" cy="1325563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Antenner og relasjoner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2336" y="1653196"/>
            <a:ext cx="7848165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bg1"/>
                </a:solidFill>
              </a:rPr>
              <a:t>Innovative ideer er sjelden et produkt fra en genial person på kontoret</a:t>
            </a:r>
          </a:p>
          <a:p>
            <a:r>
              <a:rPr lang="nb-NO" dirty="0">
                <a:solidFill>
                  <a:schemeClr val="bg1"/>
                </a:solidFill>
              </a:rPr>
              <a:t>Vi må utsette oss for «annerledestenkere», i egen organisasjon</a:t>
            </a:r>
          </a:p>
          <a:p>
            <a:r>
              <a:rPr lang="nb-NO" dirty="0">
                <a:solidFill>
                  <a:schemeClr val="bg1"/>
                </a:solidFill>
              </a:rPr>
              <a:t>Vi må utsette oss for «annerledestenkere», utenfor egen organisasjon</a:t>
            </a:r>
          </a:p>
          <a:p>
            <a:r>
              <a:rPr lang="nb-NO" dirty="0">
                <a:solidFill>
                  <a:schemeClr val="bg1"/>
                </a:solidFill>
              </a:rPr>
              <a:t>Annerledestenkere er ofte «plagsomme» – hva gjør vi med det?</a:t>
            </a:r>
          </a:p>
          <a:p>
            <a:r>
              <a:rPr lang="nb-NO" dirty="0">
                <a:solidFill>
                  <a:schemeClr val="bg1"/>
                </a:solidFill>
              </a:rPr>
              <a:t>Å fange ideer og impulser utenfra kan ikke bare planlegges – det krever årvåkenhet i øyeblikket</a:t>
            </a:r>
          </a:p>
          <a:p>
            <a:r>
              <a:rPr lang="nb-NO" dirty="0">
                <a:solidFill>
                  <a:schemeClr val="bg1"/>
                </a:solidFill>
              </a:rPr>
              <a:t>Mange kontaktpunkter øker sjansen for å finne gull.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31" y="1813124"/>
            <a:ext cx="3342984" cy="392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683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sp>
        <p:nvSpPr>
          <p:cNvPr id="3" name="Rektangel 2"/>
          <p:cNvSpPr/>
          <p:nvPr/>
        </p:nvSpPr>
        <p:spPr>
          <a:xfrm>
            <a:off x="2659598" y="1372078"/>
            <a:ext cx="860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https://www.helsebiblioteket.no/kvalitetsforbedring/metoder-og-verktoy/veileder-til-ledere-som-vil-skape-en-innovasjonskultur#dimensjoner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72" y="252891"/>
            <a:ext cx="2438400" cy="223837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440846" y="3855676"/>
            <a:ext cx="607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https://openarchive.usn.no/usn-xmlui/handle/11250/2488431</a:t>
            </a:r>
          </a:p>
        </p:txBody>
      </p:sp>
      <p:sp>
        <p:nvSpPr>
          <p:cNvPr id="7" name="Rektangel 6"/>
          <p:cNvSpPr/>
          <p:nvPr/>
        </p:nvSpPr>
        <p:spPr>
          <a:xfrm>
            <a:off x="2612572" y="825360"/>
            <a:ext cx="7997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Veileder til ledere som vil skape en innovasjonskult</a:t>
            </a:r>
            <a:r>
              <a:rPr lang="nb-NO" b="1" dirty="0"/>
              <a:t>ur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060" y="212653"/>
            <a:ext cx="3810000" cy="5334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327">
            <a:off x="8676131" y="2701008"/>
            <a:ext cx="2667000" cy="304800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393820" y="3208899"/>
            <a:ext cx="660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www.ks.no/samskaping</a:t>
            </a:r>
          </a:p>
        </p:txBody>
      </p:sp>
    </p:spTree>
    <p:extLst>
      <p:ext uri="{BB962C8B-B14F-4D97-AF65-F5344CB8AC3E}">
        <p14:creationId xmlns:p14="http://schemas.microsoft.com/office/powerpoint/2010/main" val="21474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11" y="1965513"/>
            <a:ext cx="7934790" cy="468803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5216" y="727004"/>
            <a:ext cx="1172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chemeClr val="bg1"/>
                </a:solidFill>
              </a:rPr>
              <a:t>Hvordan skaper vi en innovasjonskultur?</a:t>
            </a:r>
          </a:p>
        </p:txBody>
      </p:sp>
    </p:spTree>
    <p:extLst>
      <p:ext uri="{BB962C8B-B14F-4D97-AF65-F5344CB8AC3E}">
        <p14:creationId xmlns:p14="http://schemas.microsoft.com/office/powerpoint/2010/main" val="29372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11" y="1965513"/>
            <a:ext cx="7934790" cy="468803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34214" y="279133"/>
            <a:ext cx="11723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chemeClr val="bg1"/>
                </a:solidFill>
              </a:rPr>
              <a:t>Kultur skapes av handling!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Ny kunnskap – genererer nok ny handling, av og til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– men ny handling kan også skape ny innsikt og nye holdninger!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760" y="4748247"/>
            <a:ext cx="2266160" cy="3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250911" cy="131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0792"/>
            <a:ext cx="12218851" cy="554720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19059" y="152"/>
            <a:ext cx="11869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+mj-lt"/>
              </a:rPr>
              <a:t>Et viktig, sannsynligvis det viktigste hinderet som må </a:t>
            </a:r>
          </a:p>
          <a:p>
            <a:r>
              <a:rPr lang="nb-NO" sz="3200" dirty="0">
                <a:latin typeface="+mj-lt"/>
              </a:rPr>
              <a:t>forseres på veien mot innovasjon i organisasjon og samfunn er: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19059" y="1018404"/>
            <a:ext cx="329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i="1" dirty="0"/>
              <a:t>HOLDNINGER!</a:t>
            </a:r>
          </a:p>
        </p:txBody>
      </p:sp>
      <p:sp>
        <p:nvSpPr>
          <p:cNvPr id="2" name="TekstSylinder 1"/>
          <p:cNvSpPr txBox="1"/>
          <p:nvPr/>
        </p:nvSpPr>
        <p:spPr>
          <a:xfrm rot="20935911">
            <a:off x="6798428" y="1795962"/>
            <a:ext cx="2697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Bradley Hand ITC" panose="03070402050302030203" pitchFamily="66" charset="0"/>
              </a:rPr>
              <a:t>«</a:t>
            </a:r>
            <a:r>
              <a:rPr lang="nb-NO" sz="4400" b="1" dirty="0" err="1">
                <a:latin typeface="Bradley Hand ITC" panose="03070402050302030203" pitchFamily="66" charset="0"/>
              </a:rPr>
              <a:t>Mindset</a:t>
            </a:r>
            <a:r>
              <a:rPr lang="nb-NO" sz="4400" b="1" dirty="0">
                <a:latin typeface="Bradley Hand ITC" panose="03070402050302030203" pitchFamily="66" charset="0"/>
              </a:rPr>
              <a:t>»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2750707"/>
            <a:ext cx="4877864" cy="322689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81" y="3195900"/>
            <a:ext cx="4945246" cy="2781701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10" name="The Beatles - Nowhere M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7461" y="2637908"/>
            <a:ext cx="5201339" cy="39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886" y="1825625"/>
            <a:ext cx="10939914" cy="46634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Ledelse!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 risiko (med risiko-evne)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Rett kunnskap og ressurser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Begripelige og motiverende mål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Belønning/anerkjennelse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Innovasjonsverktøy, -system og 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metoder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Bruke antenner og ha relasjoner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13886" y="313191"/>
            <a:ext cx="11026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Noe må gjøres! </a:t>
            </a:r>
          </a:p>
          <a:p>
            <a:r>
              <a:rPr lang="nb-NO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Sju sprang over mot en innovativ organisasjon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93" y="1713464"/>
            <a:ext cx="4505264" cy="457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434" y="313191"/>
            <a:ext cx="1166170" cy="1090874"/>
          </a:xfrm>
          <a:prstGeom prst="rect">
            <a:avLst/>
          </a:prstGeom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z="1800" dirty="0"/>
              <a:t>Lars U. Kobro - www.usn.no/sesam</a:t>
            </a:r>
          </a:p>
        </p:txBody>
      </p:sp>
    </p:spTree>
    <p:extLst>
      <p:ext uri="{BB962C8B-B14F-4D97-AF65-F5344CB8AC3E}">
        <p14:creationId xmlns:p14="http://schemas.microsoft.com/office/powerpoint/2010/main" val="189785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8598" y="365125"/>
            <a:ext cx="10745202" cy="1325563"/>
          </a:xfrm>
        </p:spPr>
        <p:txBody>
          <a:bodyPr>
            <a:normAutofit/>
          </a:bodyPr>
          <a:lstStyle/>
          <a:p>
            <a:r>
              <a:rPr lang="nb-NO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Ledelse!</a:t>
            </a:r>
            <a:endParaRPr lang="nb-NO" sz="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8598" y="1688514"/>
            <a:ext cx="7737909" cy="43513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Ledelse er ikke alle bokstavene i alfabetet, men det er alfa og omega!</a:t>
            </a:r>
          </a:p>
          <a:p>
            <a:r>
              <a:rPr lang="nb-NO" dirty="0">
                <a:solidFill>
                  <a:schemeClr val="bg1"/>
                </a:solidFill>
              </a:rPr>
              <a:t>Kultur bygges kanskje nedenfra, men det må legges til rette for det! </a:t>
            </a:r>
          </a:p>
          <a:p>
            <a:r>
              <a:rPr lang="nb-NO" dirty="0">
                <a:solidFill>
                  <a:schemeClr val="bg1"/>
                </a:solidFill>
              </a:rPr>
              <a:t>Ledelse er ikke nødvendigvis </a:t>
            </a:r>
            <a:r>
              <a:rPr lang="nb-NO" i="1" dirty="0">
                <a:solidFill>
                  <a:schemeClr val="bg1"/>
                </a:solidFill>
              </a:rPr>
              <a:t>en leder </a:t>
            </a:r>
            <a:r>
              <a:rPr lang="nb-NO" dirty="0">
                <a:solidFill>
                  <a:schemeClr val="bg1"/>
                </a:solidFill>
              </a:rPr>
              <a:t>i bestemt form entall, men det finnes formell maktstruktur i enhver organisasjon. Det formelle lederskapet kan både fremme og hemme kulturelle verdier</a:t>
            </a:r>
          </a:p>
          <a:p>
            <a:r>
              <a:rPr lang="nb-NO" dirty="0">
                <a:solidFill>
                  <a:schemeClr val="bg1"/>
                </a:solidFill>
              </a:rPr>
              <a:t>Ledelsen må være nysgjerrig!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07" y="1414913"/>
            <a:ext cx="3468704" cy="462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051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2965" y="365125"/>
            <a:ext cx="10820835" cy="1325563"/>
          </a:xfrm>
        </p:spPr>
        <p:txBody>
          <a:bodyPr>
            <a:normAutofit/>
          </a:bodyPr>
          <a:lstStyle/>
          <a:p>
            <a:r>
              <a:rPr lang="nb-NO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Risikovilje og -evne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1990" y="1794274"/>
            <a:ext cx="7736259" cy="43513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Det handler om å etablere et klima hvor folk vet at de har lov til å prøve ut nye ideer – gjerne sammen med andre både innenfor og utenfor huset. </a:t>
            </a:r>
          </a:p>
          <a:p>
            <a:r>
              <a:rPr lang="nb-NO" dirty="0">
                <a:solidFill>
                  <a:schemeClr val="bg1"/>
                </a:solidFill>
              </a:rPr>
              <a:t>Men ofte er det ikke bare vilje det står på – man må </a:t>
            </a:r>
            <a:r>
              <a:rPr lang="nb-NO" i="1" dirty="0">
                <a:solidFill>
                  <a:schemeClr val="bg1"/>
                </a:solidFill>
              </a:rPr>
              <a:t>øve seg </a:t>
            </a:r>
            <a:r>
              <a:rPr lang="nb-NO" dirty="0">
                <a:solidFill>
                  <a:schemeClr val="bg1"/>
                </a:solidFill>
              </a:rPr>
              <a:t>på å ta risiko. For mange er ikke det naturlig. Trygghet er en god verdi, men det må ikke forveksles med konformitet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100" y="1503536"/>
            <a:ext cx="30765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8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Kunnskap og ressurser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Innovasjonsarbeid kan koste både tid og penger. Finnes det en budsjettpost for utvikling og eksperimentering?</a:t>
            </a:r>
          </a:p>
          <a:p>
            <a:r>
              <a:rPr lang="nb-NO" dirty="0">
                <a:solidFill>
                  <a:schemeClr val="bg1"/>
                </a:solidFill>
              </a:rPr>
              <a:t>Og hva med menneskelige ressurser og stillinger? </a:t>
            </a:r>
          </a:p>
          <a:p>
            <a:r>
              <a:rPr lang="nb-NO" dirty="0">
                <a:solidFill>
                  <a:schemeClr val="bg1"/>
                </a:solidFill>
              </a:rPr>
              <a:t>Vi vet at det finnes endringsagenter, og det finnes skeptikere – til og med «ødeledere» som ser sin rolle som en som må «vise ansvar»; ofte kan det tippe over i prinsipiell negativitet. </a:t>
            </a:r>
          </a:p>
          <a:p>
            <a:r>
              <a:rPr lang="nb-NO" dirty="0">
                <a:solidFill>
                  <a:schemeClr val="bg1"/>
                </a:solidFill>
              </a:rPr>
              <a:t>Hva med alle de digitale ressursene i organisasjonen; rapporteringsrutiner og intranett, mv.? Er det innrettet mot kontroll eller utvikling?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Lars U. Kobro - www.usn.no/sesam</a:t>
            </a:r>
          </a:p>
        </p:txBody>
      </p:sp>
    </p:spTree>
    <p:extLst>
      <p:ext uri="{BB962C8B-B14F-4D97-AF65-F5344CB8AC3E}">
        <p14:creationId xmlns:p14="http://schemas.microsoft.com/office/powerpoint/2010/main" val="19901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6661" y="365125"/>
            <a:ext cx="10967139" cy="1325563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Begripelige og motiverende mål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6661" y="1825625"/>
            <a:ext cx="10967139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dirty="0">
                <a:solidFill>
                  <a:schemeClr val="bg1"/>
                </a:solidFill>
              </a:rPr>
              <a:t>Den som ikke har et </a:t>
            </a:r>
            <a:r>
              <a:rPr lang="nb-NO" sz="2600" dirty="0">
                <a:solidFill>
                  <a:schemeClr val="bg1"/>
                </a:solidFill>
              </a:rPr>
              <a:t>klart formulert mål for sin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egen framtid, blir ofte i stedet et middel for andres mål.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600" dirty="0">
                <a:solidFill>
                  <a:schemeClr val="bg1"/>
                </a:solidFill>
              </a:rPr>
              <a:t>Mål som er selvsagte blir ofte usagte – og mål som er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usagte blir ofte glemt.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600" dirty="0">
                <a:solidFill>
                  <a:schemeClr val="bg1"/>
                </a:solidFill>
              </a:rPr>
              <a:t>Mål som er abstrakte er uforpliktende.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600" dirty="0">
                <a:solidFill>
                  <a:schemeClr val="bg1"/>
                </a:solidFill>
              </a:rPr>
              <a:t>Det er ikke nødvendig at alle går mot toppen med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akkurat samme antrekk, utstyr eller følger samme ruta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– men vi skal nå den samme toppen.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600" dirty="0">
                <a:solidFill>
                  <a:schemeClr val="bg1"/>
                </a:solidFill>
              </a:rPr>
              <a:t>Mål skal skape energi og begeistring, ikke ork og mismot!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600" dirty="0">
                <a:solidFill>
                  <a:schemeClr val="bg1"/>
                </a:solidFill>
              </a:rPr>
              <a:t>Bruk </a:t>
            </a:r>
            <a:r>
              <a:rPr lang="nb-NO" sz="2600" dirty="0" err="1">
                <a:solidFill>
                  <a:schemeClr val="bg1"/>
                </a:solidFill>
              </a:rPr>
              <a:t>narrativer</a:t>
            </a:r>
            <a:r>
              <a:rPr lang="nb-NO" sz="2600" dirty="0">
                <a:solidFill>
                  <a:schemeClr val="bg1"/>
                </a:solidFill>
              </a:rPr>
              <a:t> – fortell hverandre historier fra den ønskede framtiden. Det skaper energi.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Lars U. Kobro - www.usn.no/sesam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944" y="1340605"/>
            <a:ext cx="3108121" cy="363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93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BD05935C34544D982BFFFDEAEE9488" ma:contentTypeVersion="12" ma:contentTypeDescription="Opprett et nytt dokument." ma:contentTypeScope="" ma:versionID="1a90791e7a7d56bd482742d462d02f86">
  <xsd:schema xmlns:xsd="http://www.w3.org/2001/XMLSchema" xmlns:xs="http://www.w3.org/2001/XMLSchema" xmlns:p="http://schemas.microsoft.com/office/2006/metadata/properties" xmlns:ns2="f54f68dc-f75c-4366-9f12-72f14565fbef" xmlns:ns3="02e9fa6f-4654-4ea0-9bc2-1e612539323e" targetNamespace="http://schemas.microsoft.com/office/2006/metadata/properties" ma:root="true" ma:fieldsID="4dfc11b3b3b200fc1bc51b6e7e4f6601" ns2:_="" ns3:_="">
    <xsd:import namespace="f54f68dc-f75c-4366-9f12-72f14565fbef"/>
    <xsd:import namespace="02e9fa6f-4654-4ea0-9bc2-1e6125393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68dc-f75c-4366-9f12-72f14565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fa6f-4654-4ea0-9bc2-1e6125393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333A2-B657-4CC9-9D2E-5EB49EEA8F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0F5B5F-D961-4B74-BA77-46ABE17FF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B0B71-C1B6-40E3-81E6-4DAA671A90EE}"/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894</Words>
  <Application>Microsoft Office PowerPoint</Application>
  <PresentationFormat>Widescreen</PresentationFormat>
  <Paragraphs>78</Paragraphs>
  <Slides>13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Ledelse!</vt:lpstr>
      <vt:lpstr>Risikovilje og -evne</vt:lpstr>
      <vt:lpstr>Kunnskap og ressurser</vt:lpstr>
      <vt:lpstr>Begripelige og motiverende mål </vt:lpstr>
      <vt:lpstr>Belønning/anerkjennelse </vt:lpstr>
      <vt:lpstr>Verktøy, system og metoder</vt:lpstr>
      <vt:lpstr>Antenner og relasjoner</vt:lpstr>
      <vt:lpstr>PowerPoint-presentasjon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Ueland Kobro</dc:creator>
  <cp:lastModifiedBy>Janne Dale Hauger</cp:lastModifiedBy>
  <cp:revision>30</cp:revision>
  <dcterms:created xsi:type="dcterms:W3CDTF">2020-09-17T07:31:56Z</dcterms:created>
  <dcterms:modified xsi:type="dcterms:W3CDTF">2020-10-20T12:49:14Z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0x01010098BD05935C34544D982BFFFDEAEE9488</vt:lpwstr>
  </property>
</Properties>
</file>