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Libre Baskerville"/>
      <p:regular r:id="rId27"/>
      <p:bold r:id="rId28"/>
      <p:italic r:id="rId29"/>
    </p:embeddedFont>
    <p:embeddedFont>
      <p:font typeface="Helvetica Neue"/>
      <p:regular r:id="rId30"/>
      <p:bold r:id="rId31"/>
      <p:italic r:id="rId32"/>
      <p:boldItalic r:id="rId33"/>
    </p:embeddedFont>
    <p:embeddedFont>
      <p:font typeface="Spectral SemiBold"/>
      <p:regular r:id="rId34"/>
      <p:bold r:id="rId35"/>
      <p:italic r:id="rId36"/>
      <p:boldItalic r:id="rId37"/>
    </p:embeddedFont>
    <p:embeddedFont>
      <p:font typeface="Helvetica Neue Light"/>
      <p:regular r:id="rId38"/>
      <p:bold r:id="rId39"/>
      <p:italic r:id="rId40"/>
      <p:boldItalic r:id="rId41"/>
    </p:embeddedFont>
    <p:embeddedFont>
      <p:font typeface="Spectral Medium"/>
      <p:regular r:id="rId42"/>
      <p:bold r:id="rId43"/>
      <p:italic r:id="rId44"/>
      <p:boldItalic r:id="rId45"/>
    </p:embeddedFont>
    <p:embeddedFont>
      <p:font typeface="Source Sans Pr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font" Target="fonts/HelveticaNeueLight-bold.fntdata"/><Relationship Id="rId26" Type="http://schemas.openxmlformats.org/officeDocument/2006/relationships/slide" Target="slides/slide19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42" Type="http://schemas.openxmlformats.org/officeDocument/2006/relationships/font" Target="fonts/SpectralMedium-regular.fntdata"/><Relationship Id="rId47" Type="http://schemas.openxmlformats.org/officeDocument/2006/relationships/font" Target="fonts/SourceSansPro-bold.fntdata"/><Relationship Id="rId34" Type="http://schemas.openxmlformats.org/officeDocument/2006/relationships/font" Target="fonts/SpectralSemiBold-regular.fntdata"/><Relationship Id="rId21" Type="http://schemas.openxmlformats.org/officeDocument/2006/relationships/slide" Target="slides/slide14.xml"/><Relationship Id="rId50" Type="http://schemas.openxmlformats.org/officeDocument/2006/relationships/customXml" Target="../customXml/item1.xml"/><Relationship Id="rId7" Type="http://schemas.openxmlformats.org/officeDocument/2006/relationships/notesMaster" Target="notesMasters/notesMaster1.xml"/><Relationship Id="rId2" Type="http://schemas.openxmlformats.org/officeDocument/2006/relationships/viewProps" Target="viewProps.xml"/><Relationship Id="rId29" Type="http://schemas.openxmlformats.org/officeDocument/2006/relationships/font" Target="fonts/LibreBaskerville-italic.fntdata"/><Relationship Id="rId16" Type="http://schemas.openxmlformats.org/officeDocument/2006/relationships/slide" Target="slides/slide9.xml"/><Relationship Id="rId40" Type="http://schemas.openxmlformats.org/officeDocument/2006/relationships/font" Target="fonts/HelveticaNeueLight-italic.fntdata"/><Relationship Id="rId45" Type="http://schemas.openxmlformats.org/officeDocument/2006/relationships/font" Target="fonts/SpectralMedium-boldItalic.fntdata"/><Relationship Id="rId32" Type="http://schemas.openxmlformats.org/officeDocument/2006/relationships/font" Target="fonts/HelveticaNeue-italic.fntdata"/><Relationship Id="rId37" Type="http://schemas.openxmlformats.org/officeDocument/2006/relationships/font" Target="fonts/SpectralSemiBold-boldItalic.fntdata"/><Relationship Id="rId24" Type="http://schemas.openxmlformats.org/officeDocument/2006/relationships/slide" Target="slides/slide17.xml"/><Relationship Id="rId11" Type="http://schemas.openxmlformats.org/officeDocument/2006/relationships/slide" Target="slides/slide4.xml"/><Relationship Id="rId49" Type="http://schemas.openxmlformats.org/officeDocument/2006/relationships/font" Target="fonts/SourceSansPro-boldItalic.fntdata"/><Relationship Id="rId5" Type="http://schemas.openxmlformats.org/officeDocument/2006/relationships/slideMaster" Target="slideMasters/slideMaster2.xml"/><Relationship Id="rId36" Type="http://schemas.openxmlformats.org/officeDocument/2006/relationships/font" Target="fonts/SpectralSemiBold-italic.fntdata"/><Relationship Id="rId23" Type="http://schemas.openxmlformats.org/officeDocument/2006/relationships/slide" Target="slides/slide16.xml"/><Relationship Id="rId28" Type="http://schemas.openxmlformats.org/officeDocument/2006/relationships/font" Target="fonts/LibreBaskerville-bold.fntdata"/><Relationship Id="rId15" Type="http://schemas.openxmlformats.org/officeDocument/2006/relationships/slide" Target="slides/slide8.xml"/><Relationship Id="rId44" Type="http://schemas.openxmlformats.org/officeDocument/2006/relationships/font" Target="fonts/SpectralMedium-italic.fntdata"/><Relationship Id="rId31" Type="http://schemas.openxmlformats.org/officeDocument/2006/relationships/font" Target="fonts/HelveticaNeue-bold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52" Type="http://schemas.openxmlformats.org/officeDocument/2006/relationships/customXml" Target="../customXml/item3.xml"/><Relationship Id="rId43" Type="http://schemas.openxmlformats.org/officeDocument/2006/relationships/font" Target="fonts/SpectralMedium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SourceSansPro-italic.fntdata"/><Relationship Id="rId30" Type="http://schemas.openxmlformats.org/officeDocument/2006/relationships/font" Target="fonts/HelveticaNeue-regular.fntdata"/><Relationship Id="rId35" Type="http://schemas.openxmlformats.org/officeDocument/2006/relationships/font" Target="fonts/SpectralSemiBold-bold.fntdata"/><Relationship Id="rId22" Type="http://schemas.openxmlformats.org/officeDocument/2006/relationships/slide" Target="slides/slide15.xml"/><Relationship Id="rId27" Type="http://schemas.openxmlformats.org/officeDocument/2006/relationships/font" Target="fonts/LibreBaskerville-regular.fntdata"/><Relationship Id="rId14" Type="http://schemas.openxmlformats.org/officeDocument/2006/relationships/slide" Target="slides/slide7.xml"/><Relationship Id="rId8" Type="http://schemas.openxmlformats.org/officeDocument/2006/relationships/slide" Target="slides/slide1.xml"/><Relationship Id="rId51" Type="http://schemas.openxmlformats.org/officeDocument/2006/relationships/customXml" Target="../customXml/item2.xml"/><Relationship Id="rId3" Type="http://schemas.openxmlformats.org/officeDocument/2006/relationships/presProps" Target="presProps.xml"/><Relationship Id="rId46" Type="http://schemas.openxmlformats.org/officeDocument/2006/relationships/font" Target="fonts/SourceSansPro-regular.fntdata"/><Relationship Id="rId33" Type="http://schemas.openxmlformats.org/officeDocument/2006/relationships/font" Target="fonts/HelveticaNeue-boldItalic.fntdata"/><Relationship Id="rId38" Type="http://schemas.openxmlformats.org/officeDocument/2006/relationships/font" Target="fonts/HelveticaNeueLight-regular.fntdata"/><Relationship Id="rId25" Type="http://schemas.openxmlformats.org/officeDocument/2006/relationships/slide" Target="slides/slide1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41" Type="http://schemas.openxmlformats.org/officeDocument/2006/relationships/font" Target="fonts/HelveticaNeueLight-boldItalic.fntdata"/><Relationship Id="rId20" Type="http://schemas.openxmlformats.org/officeDocument/2006/relationships/slide" Target="slides/slide13.xml"/><Relationship Id="rId1" Type="http://schemas.openxmlformats.org/officeDocument/2006/relationships/theme" Target="theme/theme2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5588f93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5588f93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400">
                <a:solidFill>
                  <a:schemeClr val="dk1"/>
                </a:solidFill>
              </a:rPr>
              <a:t>Oppbygging av presentasjonen: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no" sz="1400">
                <a:solidFill>
                  <a:schemeClr val="dk1"/>
                </a:solidFill>
              </a:rPr>
              <a:t>SSP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no" sz="1400">
                <a:solidFill>
                  <a:schemeClr val="dk1"/>
                </a:solidFill>
              </a:rPr>
              <a:t>Kommune 3.0 (TRD 3.0)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no" sz="1400">
                <a:solidFill>
                  <a:schemeClr val="dk1"/>
                </a:solidFill>
              </a:rPr>
              <a:t>Universitetskommune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no" sz="1400">
                <a:solidFill>
                  <a:schemeClr val="dk1"/>
                </a:solidFill>
              </a:rPr>
              <a:t>Relasjonell velferd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no" sz="1400">
                <a:solidFill>
                  <a:schemeClr val="dk1"/>
                </a:solidFill>
              </a:rPr>
              <a:t>SSP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400">
                <a:solidFill>
                  <a:schemeClr val="dk1"/>
                </a:solidFill>
              </a:rPr>
              <a:t>NB: overskriftene på lysbildene her trenger ikke stå der.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400">
                <a:solidFill>
                  <a:schemeClr val="dk1"/>
                </a:solidFill>
              </a:rPr>
              <a:t>Andre faktorer: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400">
                <a:solidFill>
                  <a:schemeClr val="dk1"/>
                </a:solidFill>
              </a:rPr>
              <a:t>Unngå mye tekst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400">
                <a:solidFill>
                  <a:schemeClr val="dk1"/>
                </a:solidFill>
              </a:rPr>
              <a:t>Unngå hest-hest (!)- vi lærer:)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400">
                <a:solidFill>
                  <a:schemeClr val="dk1"/>
                </a:solidFill>
              </a:rPr>
              <a:t>En presentasjonen som kan brukes i møte med ulike aktører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9ee63af211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9ee63af211_0_3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ee63af211_0_4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9ee63af211_0_4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ee63af211_0_4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9ee63af211_0_4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ee63af211_0_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9ee63af211_0_4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ee63af211_0_4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9ee63af211_0_4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ee63af211_0_8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Google Shape;315;g9ee63af211_0_8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Etablert når og hvem står bak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Noe om struktur og mandat/ansvar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ee63af211_0_10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9ee63af211_0_10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9ee63af211_0_10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9ee63af211_0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ee63af211_0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9ee63af211_0_9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ee63af211_0_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ee63af211_0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5588f9342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5588f9342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Kunnskapsbasert innsats, vi vet ikke best alene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</a:rPr>
              <a:t>Våre tjenester og innsats skal være forankret i kunnskap og erfaringer, og skapes i dialog med forskere og fagfolk.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ee63af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ee63af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5588f9342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5588f9342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 myndighet /forvalter, tjenesteyter, fellesskap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ee63af211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9ee63af211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ee63af21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9ee63af211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ee63af211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9ee63af211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ee63af211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9ee63af211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ee63af211_0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ee63af211_0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9ee63af211_0_2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914400" y="205978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935" lvl="0" marL="45720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58140" lvl="1" marL="914400" marR="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36550" lvl="2" marL="1371600" marR="0" rtl="0" algn="l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30200" lvl="3" marL="18288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5600" lvl="4" marL="2286000" marR="0" rtl="0" algn="l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marR="0" rtl="0" algn="l">
              <a:spcBef>
                <a:spcPts val="160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marR="0" rtl="0" algn="l">
              <a:spcBef>
                <a:spcPts val="1600"/>
              </a:spcBef>
              <a:spcAft>
                <a:spcPts val="1600"/>
              </a:spcAft>
              <a:buClr>
                <a:srgbClr val="CAAB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172200" y="4643438"/>
            <a:ext cx="2476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Google Shape;55;p13"/>
          <p:cNvSpPr/>
          <p:nvPr>
            <p:ph idx="12" type="sldNum"/>
          </p:nvPr>
        </p:nvSpPr>
        <p:spPr>
          <a:xfrm>
            <a:off x="146050" y="4657725"/>
            <a:ext cx="4572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40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>
  <p:cSld name="Tittel og innhold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lysbilde" type="title">
  <p:cSld name="TITL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9" name="Google Shape;79;p1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>
  <p:cSld name="Tittel og innhold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5" name="Google Shape;9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loverskrift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3" name="Google Shape;113;p24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4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4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2" name="Google Shape;122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t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hold med tekst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1" name="Google Shape;131;p27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e med tekst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8" name="Google Shape;138;p28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loddrett teks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5" name="Google Shape;145;p29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drett tittel og teks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1" name="Google Shape;151;p30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 1">
  <p:cSld name="OBJECT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2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75" lIns="26775" spcFirstLastPara="1" rIns="26775" wrap="square" tIns="2677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34"/>
          <p:cNvSpPr txBox="1"/>
          <p:nvPr>
            <p:ph idx="1" type="body"/>
          </p:nvPr>
        </p:nvSpPr>
        <p:spPr>
          <a:xfrm>
            <a:off x="1812726" y="2658814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type="tx">
  <p:cSld name="TITLE_AND_BOD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/>
          <p:nvPr>
            <p:ph idx="2" type="pic"/>
          </p:nvPr>
        </p:nvSpPr>
        <p:spPr>
          <a:xfrm>
            <a:off x="2000250" y="354955"/>
            <a:ext cx="5143500" cy="3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" name="Google Shape;175;p35"/>
          <p:cNvSpPr txBox="1"/>
          <p:nvPr>
            <p:ph type="title"/>
          </p:nvPr>
        </p:nvSpPr>
        <p:spPr>
          <a:xfrm>
            <a:off x="1812726" y="3542854"/>
            <a:ext cx="55185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75" lIns="26775" spcFirstLastPara="1" rIns="26775" wrap="square" tIns="2677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35"/>
          <p:cNvSpPr txBox="1"/>
          <p:nvPr>
            <p:ph idx="1" type="body"/>
          </p:nvPr>
        </p:nvSpPr>
        <p:spPr>
          <a:xfrm>
            <a:off x="1812726" y="4299644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7" name="Google Shape;177;p35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/>
          <p:nvPr>
            <p:ph type="title"/>
          </p:nvPr>
        </p:nvSpPr>
        <p:spPr>
          <a:xfrm>
            <a:off x="1812726" y="1701105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36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/>
          <p:nvPr>
            <p:ph idx="2" type="pic"/>
          </p:nvPr>
        </p:nvSpPr>
        <p:spPr>
          <a:xfrm>
            <a:off x="4685854" y="334863"/>
            <a:ext cx="2812800" cy="43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3" name="Google Shape;183;p37"/>
          <p:cNvSpPr txBox="1"/>
          <p:nvPr>
            <p:ph type="title"/>
          </p:nvPr>
        </p:nvSpPr>
        <p:spPr>
          <a:xfrm>
            <a:off x="1645295" y="334863"/>
            <a:ext cx="2812800" cy="21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75" lIns="26775" spcFirstLastPara="1" rIns="26775" wrap="square" tIns="267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37"/>
          <p:cNvSpPr txBox="1"/>
          <p:nvPr>
            <p:ph idx="1" type="body"/>
          </p:nvPr>
        </p:nvSpPr>
        <p:spPr>
          <a:xfrm>
            <a:off x="1645295" y="2491383"/>
            <a:ext cx="2812800" cy="21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5" name="Google Shape;185;p37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 txBox="1"/>
          <p:nvPr>
            <p:ph type="title"/>
          </p:nvPr>
        </p:nvSpPr>
        <p:spPr>
          <a:xfrm>
            <a:off x="1645295" y="133945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38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>
            <p:ph type="title"/>
          </p:nvPr>
        </p:nvSpPr>
        <p:spPr>
          <a:xfrm>
            <a:off x="1645295" y="133945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39"/>
          <p:cNvSpPr txBox="1"/>
          <p:nvPr>
            <p:ph idx="1" type="body"/>
          </p:nvPr>
        </p:nvSpPr>
        <p:spPr>
          <a:xfrm>
            <a:off x="1645295" y="1366242"/>
            <a:ext cx="58533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2" name="Google Shape;192;p39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"/>
          <p:cNvSpPr/>
          <p:nvPr>
            <p:ph idx="2" type="pic"/>
          </p:nvPr>
        </p:nvSpPr>
        <p:spPr>
          <a:xfrm>
            <a:off x="4685854" y="1366242"/>
            <a:ext cx="28128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5" name="Google Shape;195;p40"/>
          <p:cNvSpPr txBox="1"/>
          <p:nvPr>
            <p:ph type="title"/>
          </p:nvPr>
        </p:nvSpPr>
        <p:spPr>
          <a:xfrm>
            <a:off x="1645295" y="133945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40"/>
          <p:cNvSpPr txBox="1"/>
          <p:nvPr>
            <p:ph idx="1" type="body"/>
          </p:nvPr>
        </p:nvSpPr>
        <p:spPr>
          <a:xfrm>
            <a:off x="1645295" y="1366242"/>
            <a:ext cx="28128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7" name="Google Shape;197;p40"/>
          <p:cNvSpPr txBox="1"/>
          <p:nvPr>
            <p:ph idx="12" type="sldNum"/>
          </p:nvPr>
        </p:nvSpPr>
        <p:spPr>
          <a:xfrm>
            <a:off x="4482789" y="4902398"/>
            <a:ext cx="174900" cy="1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"/>
          <p:cNvSpPr txBox="1"/>
          <p:nvPr>
            <p:ph idx="1" type="body"/>
          </p:nvPr>
        </p:nvSpPr>
        <p:spPr>
          <a:xfrm>
            <a:off x="1645295" y="669726"/>
            <a:ext cx="5853300" cy="3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0" name="Google Shape;200;p41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/>
          <p:nvPr>
            <p:ph idx="2" type="pic"/>
          </p:nvPr>
        </p:nvSpPr>
        <p:spPr>
          <a:xfrm>
            <a:off x="4685854" y="2685604"/>
            <a:ext cx="2812800" cy="19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3" name="Google Shape;203;p42"/>
          <p:cNvSpPr/>
          <p:nvPr>
            <p:ph idx="3" type="pic"/>
          </p:nvPr>
        </p:nvSpPr>
        <p:spPr>
          <a:xfrm>
            <a:off x="4685854" y="468808"/>
            <a:ext cx="2812800" cy="19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4" name="Google Shape;204;p42"/>
          <p:cNvSpPr/>
          <p:nvPr>
            <p:ph idx="4" type="pic"/>
          </p:nvPr>
        </p:nvSpPr>
        <p:spPr>
          <a:xfrm>
            <a:off x="1645295" y="468808"/>
            <a:ext cx="2812800" cy="4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5" name="Google Shape;205;p42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/>
          <p:nvPr>
            <p:ph idx="1" type="body"/>
          </p:nvPr>
        </p:nvSpPr>
        <p:spPr>
          <a:xfrm>
            <a:off x="1812726" y="3355330"/>
            <a:ext cx="55185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b="0" i="1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8" name="Google Shape;208;p43"/>
          <p:cNvSpPr txBox="1"/>
          <p:nvPr>
            <p:ph idx="2" type="body"/>
          </p:nvPr>
        </p:nvSpPr>
        <p:spPr>
          <a:xfrm>
            <a:off x="1812726" y="2249091"/>
            <a:ext cx="5518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9" name="Google Shape;209;p43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4"/>
          <p:cNvSpPr/>
          <p:nvPr>
            <p:ph idx="2" type="pic"/>
          </p:nvPr>
        </p:nvSpPr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2" name="Google Shape;212;p44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26775" lIns="26775" spcFirstLastPara="1" rIns="26775" wrap="square" tIns="26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8" name="Google Shape;218;p4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26775" lIns="26775" spcFirstLastPara="1" rIns="26775" wrap="square" tIns="26775">
            <a:noAutofit/>
          </a:bodyPr>
          <a:lstStyle>
            <a:lvl1pPr lvl="0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9" name="Google Shape;219;p4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26775" lIns="26775" spcFirstLastPara="1" rIns="26775" wrap="square" tIns="26775">
            <a:noAutofit/>
          </a:bodyPr>
          <a:lstStyle>
            <a:lvl1pPr indent="-381000" lvl="0" marL="457200" rtl="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rtl="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rtl="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 rtl="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 rtl="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 rtl="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 rtl="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 rtl="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 rtl="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220" name="Google Shape;22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26775" lIns="26775" spcFirstLastPara="1" rIns="26775" wrap="square" tIns="267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3" name="Google Shape;223;p47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4" name="Google Shape;224;p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9" name="Google Shape;229;p4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p4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1645295" y="133945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33"/>
          <p:cNvSpPr txBox="1"/>
          <p:nvPr>
            <p:ph idx="1" type="body"/>
          </p:nvPr>
        </p:nvSpPr>
        <p:spPr>
          <a:xfrm>
            <a:off x="1645295" y="1366242"/>
            <a:ext cx="58533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8" name="Google Shape;168;p33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teinsakspapir.org/biblioteket/ekspertutvalget-pa-saupstad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steinsakspapir.org/biblioteket/sammen-for-et-godt-og-trygt-oppvekstmiljo-pa-lade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steinsakspapir.org/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975" y="-37063"/>
            <a:ext cx="9388948" cy="5217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no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nøkkelfaktorer som personer med psykiske helseproblemer uttrykker som vesentl</a:t>
            </a:r>
            <a:r>
              <a:rPr b="1" lang="no" sz="1600"/>
              <a:t>ige for bedring</a:t>
            </a:r>
            <a:endParaRPr b="1" sz="16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no" sz="1600"/>
              <a:t>(Terapi, medisin eller behandling kommer ikke på topp 10 - listen)</a:t>
            </a:r>
            <a:endParaRPr b="1" sz="1600"/>
          </a:p>
        </p:txBody>
      </p:sp>
      <p:sp>
        <p:nvSpPr>
          <p:cNvPr id="289" name="Google Shape;289;p5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0" marL="1778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1" lang="no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Håp og optimisme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1" lang="no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 for individuelle variasjoner og målsettinger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1" lang="no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Helhetlig tenkning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1" lang="no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Likemannsperspektiv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no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Gjensidighet i relasjoner</a:t>
            </a:r>
            <a:endParaRPr/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no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1" lang="no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espekt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1" lang="no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Ansvarlighet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1" lang="no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Ikke-hierarkisk organisering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1" lang="no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Mestring 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1" lang="no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Myndiggjøring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no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Ifølge brukerne hører verken medikamenter eller psykoterapi med på topp-lista.</a:t>
            </a:r>
            <a:endParaRPr/>
          </a:p>
          <a:p>
            <a:pPr indent="-184150" lvl="1" marL="5207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no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ref.: Det amerikanske kunnskapssenteret The Substance Abuse and Mental Health Services Administration (SAMHSA)</a:t>
            </a:r>
            <a:endParaRPr/>
          </a:p>
          <a:p>
            <a:pPr indent="-88900" lvl="0" marL="177800" marR="0" rtl="0" algn="l">
              <a:lnSpc>
                <a:spcPct val="7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80" y="325465"/>
            <a:ext cx="8078493" cy="447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0"/>
          <p:cNvSpPr/>
          <p:nvPr/>
        </p:nvSpPr>
        <p:spPr>
          <a:xfrm>
            <a:off x="1143000" y="1"/>
            <a:ext cx="6858000" cy="514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1"/>
          <p:cNvSpPr/>
          <p:nvPr/>
        </p:nvSpPr>
        <p:spPr>
          <a:xfrm>
            <a:off x="1143000" y="1"/>
            <a:ext cx="6858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2"/>
          <p:cNvSpPr/>
          <p:nvPr/>
        </p:nvSpPr>
        <p:spPr>
          <a:xfrm>
            <a:off x="199000" y="181550"/>
            <a:ext cx="5112900" cy="496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62"/>
          <p:cNvSpPr/>
          <p:nvPr/>
        </p:nvSpPr>
        <p:spPr>
          <a:xfrm>
            <a:off x="0" y="0"/>
            <a:ext cx="9144508" cy="765048"/>
          </a:xfrm>
          <a:custGeom>
            <a:rect b="b" l="l" r="r" t="t"/>
            <a:pathLst>
              <a:path extrusionOk="0" h="609600" w="4864100">
                <a:moveTo>
                  <a:pt x="0" y="0"/>
                </a:moveTo>
                <a:lnTo>
                  <a:pt x="4864100" y="0"/>
                </a:lnTo>
                <a:lnTo>
                  <a:pt x="48641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62"/>
          <p:cNvSpPr txBox="1"/>
          <p:nvPr/>
        </p:nvSpPr>
        <p:spPr>
          <a:xfrm>
            <a:off x="5618050" y="1423650"/>
            <a:ext cx="32760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35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" sz="3700">
                <a:solidFill>
                  <a:schemeClr val="dk1"/>
                </a:solidFill>
              </a:rPr>
              <a:t>Hvordan kan bhg,skole åpne for ressurser utenfor 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3700">
                <a:solidFill>
                  <a:schemeClr val="dk1"/>
                </a:solidFill>
              </a:rPr>
              <a:t>“seg selv” ?</a:t>
            </a:r>
            <a:endParaRPr sz="1900">
              <a:solidFill>
                <a:schemeClr val="dk1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</p:txBody>
      </p:sp>
      <p:sp>
        <p:nvSpPr>
          <p:cNvPr id="312" name="Google Shape;312;p62"/>
          <p:cNvSpPr/>
          <p:nvPr/>
        </p:nvSpPr>
        <p:spPr>
          <a:xfrm>
            <a:off x="0" y="4881033"/>
            <a:ext cx="9144508" cy="263652"/>
          </a:xfrm>
          <a:custGeom>
            <a:rect b="b" l="l" r="r" t="t"/>
            <a:pathLst>
              <a:path extrusionOk="0" h="609600" w="4864100">
                <a:moveTo>
                  <a:pt x="0" y="0"/>
                </a:moveTo>
                <a:lnTo>
                  <a:pt x="4864100" y="0"/>
                </a:lnTo>
                <a:lnTo>
                  <a:pt x="48641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A72F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4"/>
          <p:cNvSpPr txBox="1"/>
          <p:nvPr>
            <p:ph type="title"/>
          </p:nvPr>
        </p:nvSpPr>
        <p:spPr>
          <a:xfrm>
            <a:off x="704175" y="168400"/>
            <a:ext cx="7975500" cy="2490300"/>
          </a:xfrm>
          <a:prstGeom prst="rect">
            <a:avLst/>
          </a:prstGeom>
        </p:spPr>
        <p:txBody>
          <a:bodyPr anchorCtr="0" anchor="b" bIns="26775" lIns="26775" spcFirstLastPara="1" rIns="26775" wrap="square" tIns="26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Hvordan kan offentlig sektor åpne seg for ressurser utenfor “seg selv” ?</a:t>
            </a:r>
            <a:endParaRPr/>
          </a:p>
        </p:txBody>
      </p:sp>
      <p:sp>
        <p:nvSpPr>
          <p:cNvPr id="323" name="Google Shape;323;p64"/>
          <p:cNvSpPr txBox="1"/>
          <p:nvPr>
            <p:ph idx="1" type="body"/>
          </p:nvPr>
        </p:nvSpPr>
        <p:spPr>
          <a:xfrm>
            <a:off x="857250" y="2658825"/>
            <a:ext cx="7363200" cy="1244700"/>
          </a:xfrm>
          <a:prstGeom prst="rect">
            <a:avLst/>
          </a:prstGeom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u="sng">
                <a:solidFill>
                  <a:schemeClr val="hlink"/>
                </a:solidFill>
                <a:hlinkClick r:id="rId3"/>
              </a:rPr>
              <a:t>https://steinsakspapir.org/biblioteket/ekspertutvalget-pa-saupstad/</a:t>
            </a:r>
            <a:endParaRPr sz="4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5"/>
          <p:cNvSpPr txBox="1"/>
          <p:nvPr>
            <p:ph type="title"/>
          </p:nvPr>
        </p:nvSpPr>
        <p:spPr>
          <a:xfrm>
            <a:off x="551100" y="863950"/>
            <a:ext cx="8327700" cy="1080300"/>
          </a:xfrm>
          <a:prstGeom prst="rect">
            <a:avLst/>
          </a:prstGeom>
        </p:spPr>
        <p:txBody>
          <a:bodyPr anchorCtr="0" anchor="b" bIns="26775" lIns="26775" spcFirstLastPara="1" rIns="26775" wrap="square" tIns="26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LOKALSAMFUNNET PÅ LADE</a:t>
            </a:r>
            <a:endParaRPr/>
          </a:p>
        </p:txBody>
      </p:sp>
      <p:sp>
        <p:nvSpPr>
          <p:cNvPr id="329" name="Google Shape;329;p65"/>
          <p:cNvSpPr txBox="1"/>
          <p:nvPr>
            <p:ph idx="1" type="body"/>
          </p:nvPr>
        </p:nvSpPr>
        <p:spPr>
          <a:xfrm>
            <a:off x="153075" y="2658825"/>
            <a:ext cx="8848200" cy="1741200"/>
          </a:xfrm>
          <a:prstGeom prst="rect">
            <a:avLst/>
          </a:prstGeom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700" u="sng">
                <a:solidFill>
                  <a:schemeClr val="hlink"/>
                </a:solidFill>
                <a:hlinkClick r:id="rId3"/>
              </a:rPr>
              <a:t>Sammen for Lade</a:t>
            </a:r>
            <a:endParaRPr sz="5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6"/>
          <p:cNvSpPr txBox="1"/>
          <p:nvPr>
            <p:ph type="ctrTitle"/>
          </p:nvPr>
        </p:nvSpPr>
        <p:spPr>
          <a:xfrm>
            <a:off x="1143000" y="224297"/>
            <a:ext cx="68580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 New Roman"/>
              <a:buNone/>
            </a:pPr>
            <a:r>
              <a:rPr lang="no">
                <a:latin typeface="Times New Roman"/>
                <a:ea typeface="Times New Roman"/>
                <a:cs typeface="Times New Roman"/>
                <a:sym typeface="Times New Roman"/>
              </a:rPr>
              <a:t>SteinSaksPapir - undersøkelse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66"/>
          <p:cNvSpPr txBox="1"/>
          <p:nvPr>
            <p:ph idx="1" type="subTitle"/>
          </p:nvPr>
        </p:nvSpPr>
        <p:spPr>
          <a:xfrm>
            <a:off x="1143000" y="1226000"/>
            <a:ext cx="6858000" cy="3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">
                <a:latin typeface="Times New Roman"/>
                <a:ea typeface="Times New Roman"/>
                <a:cs typeface="Times New Roman"/>
                <a:sym typeface="Times New Roman"/>
              </a:rPr>
              <a:t>“For å forstå barn må vi (...) se og forstå barnet i kontekst, i den sammenheng og i den tiden de lever i.”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">
                <a:latin typeface="Times New Roman"/>
                <a:ea typeface="Times New Roman"/>
                <a:cs typeface="Times New Roman"/>
                <a:sym typeface="Times New Roman"/>
              </a:rPr>
              <a:t>“(...) det skal utvikles metodikk der barn og unges erfaringer, meninger og ønsker systematisk skal dokumenteres og brukes i utformingen av tjenestetilbudet.”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">
                <a:latin typeface="Times New Roman"/>
                <a:ea typeface="Times New Roman"/>
                <a:cs typeface="Times New Roman"/>
                <a:sym typeface="Times New Roman"/>
              </a:rPr>
              <a:t>Undersøkelse som leter etter barn og unges styrker, følelser, drømmer og håp (...) supplement til Undgataundersøkelsen.”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">
                <a:latin typeface="Times New Roman"/>
                <a:ea typeface="Times New Roman"/>
                <a:cs typeface="Times New Roman"/>
                <a:sym typeface="Times New Roman"/>
              </a:rPr>
              <a:t>(Stein, papir, saks – strategidokument 2018)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 u="sng">
                <a:solidFill>
                  <a:schemeClr val="hlink"/>
                </a:solidFill>
                <a:hlinkClick r:id="rId3"/>
              </a:rPr>
              <a:t>https://steinsakspapir.org/</a:t>
            </a:r>
            <a:endParaRPr sz="3000"/>
          </a:p>
        </p:txBody>
      </p:sp>
      <p:sp>
        <p:nvSpPr>
          <p:cNvPr id="341" name="Google Shape;341;p6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67"/>
          <p:cNvSpPr txBox="1"/>
          <p:nvPr>
            <p:ph idx="1" type="subTitle"/>
          </p:nvPr>
        </p:nvSpPr>
        <p:spPr>
          <a:xfrm>
            <a:off x="265500" y="2803075"/>
            <a:ext cx="4045200" cy="16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Følg SteinSaksPapir på facebook og instagram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Sjekk hjemmesiden -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Du kan gjøre en forskjell!</a:t>
            </a:r>
            <a:endParaRPr/>
          </a:p>
        </p:txBody>
      </p:sp>
      <p:pic>
        <p:nvPicPr>
          <p:cNvPr id="343" name="Google Shape;34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3600" y="642950"/>
            <a:ext cx="4450401" cy="385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" y="0"/>
            <a:ext cx="91409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700" y="0"/>
            <a:ext cx="7308602" cy="537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175"/>
            <a:ext cx="9143999" cy="50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i="0" lang="no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Kommune betyr fellesskap</a:t>
            </a:r>
            <a:endParaRPr/>
          </a:p>
        </p:txBody>
      </p:sp>
      <p:sp>
        <p:nvSpPr>
          <p:cNvPr id="265" name="Google Shape;265;p5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Kommune [koˈmuːnə] 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-n, -r, -rne 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substantiv, fælleskøn 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Opprinnelse: Via fransk </a:t>
            </a:r>
            <a:r>
              <a:rPr b="0" i="1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commune. 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 latin neutrum av </a:t>
            </a:r>
            <a:r>
              <a:rPr b="0" i="1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communis </a:t>
            </a:r>
            <a:r>
              <a:rPr b="1" i="0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‘felles’</a:t>
            </a:r>
            <a:r>
              <a:rPr b="0" i="0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 </a:t>
            </a:r>
            <a:r>
              <a:rPr b="0" i="1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</a:t>
            </a:r>
            <a:r>
              <a:rPr b="0" i="0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’sammen’ </a:t>
            </a:r>
            <a:r>
              <a:rPr b="0" i="0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</a:t>
            </a:r>
            <a:r>
              <a:rPr b="0" i="1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munus </a:t>
            </a:r>
            <a:r>
              <a:rPr b="1" i="0" lang="no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‘oppgave’ 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5"/>
          <p:cNvSpPr txBox="1"/>
          <p:nvPr>
            <p:ph type="title"/>
          </p:nvPr>
        </p:nvSpPr>
        <p:spPr>
          <a:xfrm>
            <a:off x="914400" y="205978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Times New Roman"/>
              <a:buNone/>
            </a:pPr>
            <a:r>
              <a:rPr lang="no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”The commune is</a:t>
            </a:r>
            <a:endParaRPr/>
          </a:p>
        </p:txBody>
      </p:sp>
      <p:sp>
        <p:nvSpPr>
          <p:cNvPr id="271" name="Google Shape;271;p55"/>
          <p:cNvSpPr txBox="1"/>
          <p:nvPr>
            <p:ph idx="1" type="body"/>
          </p:nvPr>
        </p:nvSpPr>
        <p:spPr>
          <a:xfrm>
            <a:off x="628650" y="1369219"/>
            <a:ext cx="7886700" cy="25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no" sz="3300"/>
              <a:t>Kommunen er de 50.000 innbyggere,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no" sz="3300"/>
              <a:t>ikke de 6000 ansatte</a:t>
            </a:r>
            <a:endParaRPr sz="3300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o" sz="2400"/>
              <a:t>Lisbeth Binderup, Rådmann,  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o" sz="2400"/>
              <a:t>Skanderborg Kommune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5465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6"/>
          <p:cNvSpPr txBox="1"/>
          <p:nvPr/>
        </p:nvSpPr>
        <p:spPr>
          <a:xfrm>
            <a:off x="2001376" y="1879200"/>
            <a:ext cx="5141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velfærd = at fare vel</a:t>
            </a:r>
            <a:endParaRPr sz="4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GODE LIV</a:t>
            </a:r>
            <a:endParaRPr sz="4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7"/>
          <p:cNvSpPr txBox="1"/>
          <p:nvPr/>
        </p:nvSpPr>
        <p:spPr>
          <a:xfrm>
            <a:off x="215944" y="4689675"/>
            <a:ext cx="22500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Cottam, 2018, s. 84</a:t>
            </a:r>
            <a:endParaRPr sz="1400">
              <a:solidFill>
                <a:schemeClr val="dk1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pic>
        <p:nvPicPr>
          <p:cNvPr id="283" name="Google Shape;283;p57"/>
          <p:cNvPicPr preferRelativeResize="0"/>
          <p:nvPr/>
        </p:nvPicPr>
        <p:blipFill rotWithShape="1">
          <a:blip r:embed="rId3">
            <a:alphaModFix/>
          </a:blip>
          <a:srcRect b="0" l="0" r="0" t="2267"/>
          <a:stretch/>
        </p:blipFill>
        <p:spPr>
          <a:xfrm>
            <a:off x="2580244" y="225769"/>
            <a:ext cx="4969668" cy="4803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BD05935C34544D982BFFFDEAEE9488" ma:contentTypeVersion="12" ma:contentTypeDescription="Opprett et nytt dokument." ma:contentTypeScope="" ma:versionID="1a90791e7a7d56bd482742d462d02f86">
  <xsd:schema xmlns:xsd="http://www.w3.org/2001/XMLSchema" xmlns:xs="http://www.w3.org/2001/XMLSchema" xmlns:p="http://schemas.microsoft.com/office/2006/metadata/properties" xmlns:ns2="f54f68dc-f75c-4366-9f12-72f14565fbef" xmlns:ns3="02e9fa6f-4654-4ea0-9bc2-1e612539323e" targetNamespace="http://schemas.microsoft.com/office/2006/metadata/properties" ma:root="true" ma:fieldsID="4dfc11b3b3b200fc1bc51b6e7e4f6601" ns2:_="" ns3:_="">
    <xsd:import namespace="f54f68dc-f75c-4366-9f12-72f14565fbef"/>
    <xsd:import namespace="02e9fa6f-4654-4ea0-9bc2-1e6125393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f68dc-f75c-4366-9f12-72f14565f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9fa6f-4654-4ea0-9bc2-1e6125393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BB8BFD-E347-431A-814B-19A16065A820}"/>
</file>

<file path=customXml/itemProps2.xml><?xml version="1.0" encoding="utf-8"?>
<ds:datastoreItem xmlns:ds="http://schemas.openxmlformats.org/officeDocument/2006/customXml" ds:itemID="{7B6930CB-61E7-4F8F-BF05-A8EF647FBF6D}"/>
</file>

<file path=customXml/itemProps3.xml><?xml version="1.0" encoding="utf-8"?>
<ds:datastoreItem xmlns:ds="http://schemas.openxmlformats.org/officeDocument/2006/customXml" ds:itemID="{CCA0AEFB-C3FD-48F6-A6DC-A9D9B671D7B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0x01010098BD05935C34544D982BFFFDEAEE9488</vt:lpwstr>
  </property>
</Properties>
</file>